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14630400" cy="10972800"/>
  <p:notesSz cx="10972800" cy="14630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1095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920240" y="3818790"/>
            <a:ext cx="10789920" cy="2633472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456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4233" y="6964071"/>
            <a:ext cx="8161934" cy="1983830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C9742-B651-4E10-BD7C-45001A601D35}" type="datetimeFigureOut">
              <a:rPr lang="ru-RU" smtClean="0"/>
              <a:t>16.06.2025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0CFE-3B7B-4DC6-A77C-CE2EEDFD00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307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A6A65-FC05-4B28-9C21-C678D26267F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920874" y="3838575"/>
            <a:ext cx="10788650" cy="2632075"/>
          </a:xfrm>
        </p:spPr>
        <p:txBody>
          <a:bodyPr/>
          <a:lstStyle/>
          <a:p>
            <a:r>
              <a:rPr lang="ru-RU" sz="48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История уголовного законодательства в Российской Федерации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D7FD00-04BD-41AA-B8BE-DF9D818331D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233737" y="7434130"/>
            <a:ext cx="8162925" cy="14874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360" dirty="0"/>
              <a:t>Ольховский Никита</a:t>
            </a:r>
            <a:br>
              <a:rPr lang="ru-RU" sz="3360" dirty="0"/>
            </a:br>
            <a:r>
              <a:rPr lang="ru-RU" sz="3360" dirty="0"/>
              <a:t>группа ИТА-123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387CB8DA-830F-409E-9C61-D9E603C91701}"/>
              </a:ext>
            </a:extLst>
          </p:cNvPr>
          <p:cNvSpPr txBox="1">
            <a:spLocks/>
          </p:cNvSpPr>
          <p:nvPr/>
        </p:nvSpPr>
        <p:spPr>
          <a:xfrm>
            <a:off x="1828800" y="10041066"/>
            <a:ext cx="10972800" cy="944498"/>
          </a:xfrm>
          <a:prstGeom prst="rect">
            <a:avLst/>
          </a:prstGeom>
          <a:noFill/>
        </p:spPr>
        <p:txBody>
          <a:bodyPr vert="horz" lIns="109728" tIns="54864" rIns="109728" bIns="54864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160" dirty="0"/>
              <a:t>Москва</a:t>
            </a:r>
            <a:br>
              <a:rPr lang="ru-RU" sz="2160" dirty="0"/>
            </a:br>
            <a:r>
              <a:rPr lang="en-US" sz="2160" dirty="0"/>
              <a:t>2025</a:t>
            </a:r>
            <a:endParaRPr lang="ru-RU" sz="216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AE8CB8-06B6-4D36-8EA2-1D34E96E07DA}"/>
              </a:ext>
            </a:extLst>
          </p:cNvPr>
          <p:cNvSpPr txBox="1"/>
          <p:nvPr/>
        </p:nvSpPr>
        <p:spPr>
          <a:xfrm>
            <a:off x="1828800" y="230441"/>
            <a:ext cx="10972800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defRPr/>
            </a:pPr>
            <a:r>
              <a:rPr lang="ru-RU" sz="2880" dirty="0"/>
              <a:t>РГУ им. А.Н. Косыгина</a:t>
            </a:r>
          </a:p>
          <a:p>
            <a:pPr algn="ctr" defTabSz="1097280">
              <a:defRPr/>
            </a:pPr>
            <a:endParaRPr lang="ru-RU" sz="2880" dirty="0"/>
          </a:p>
          <a:p>
            <a:pPr algn="ctr" defTabSz="1097280">
              <a:defRPr/>
            </a:pPr>
            <a:endParaRPr lang="ru-RU" sz="2880" dirty="0"/>
          </a:p>
          <a:p>
            <a:pPr algn="ctr" defTabSz="1097280">
              <a:defRPr/>
            </a:pPr>
            <a:r>
              <a:rPr lang="ru-RU" sz="2880" dirty="0"/>
              <a:t>Основы правоведения и профилактика противоправных деяний</a:t>
            </a:r>
            <a:endParaRPr lang="ru-RU" sz="288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8C08F6A-BCCE-464B-84FC-F68436116CB9}"/>
              </a:ext>
            </a:extLst>
          </p:cNvPr>
          <p:cNvSpPr/>
          <p:nvPr/>
        </p:nvSpPr>
        <p:spPr>
          <a:xfrm>
            <a:off x="12649200" y="10379393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2813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575" y="621149"/>
            <a:ext cx="11412974" cy="635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Ключевые Принципы и Тенденции Развития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5" y="1662946"/>
            <a:ext cx="11744325" cy="596681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155513" y="7629763"/>
            <a:ext cx="203240" cy="203240"/>
          </a:xfrm>
          <a:prstGeom prst="roundRect">
            <a:avLst>
              <a:gd name="adj" fmla="val 8998"/>
            </a:avLst>
          </a:prstGeom>
          <a:solidFill>
            <a:srgbClr val="151738"/>
          </a:solidFill>
          <a:ln/>
        </p:spPr>
      </p:sp>
      <p:sp>
        <p:nvSpPr>
          <p:cNvPr id="5" name="Text 2"/>
          <p:cNvSpPr/>
          <p:nvPr/>
        </p:nvSpPr>
        <p:spPr>
          <a:xfrm>
            <a:off x="3419713" y="7629763"/>
            <a:ext cx="3166824" cy="20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Жестокость наказаний (услов...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738937" y="7629763"/>
            <a:ext cx="203240" cy="203240"/>
          </a:xfrm>
          <a:prstGeom prst="roundRect">
            <a:avLst>
              <a:gd name="adj" fmla="val 8998"/>
            </a:avLst>
          </a:prstGeom>
          <a:solidFill>
            <a:srgbClr val="393F9B"/>
          </a:solidFill>
          <a:ln/>
        </p:spPr>
      </p:sp>
      <p:sp>
        <p:nvSpPr>
          <p:cNvPr id="7" name="Text 4"/>
          <p:cNvSpPr/>
          <p:nvPr/>
        </p:nvSpPr>
        <p:spPr>
          <a:xfrm>
            <a:off x="7003137" y="7629763"/>
            <a:ext cx="3228022" cy="203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Систематизация (условные ед...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90575" y="8468320"/>
            <a:ext cx="1304925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Эволюция наказаний: от мести к тюрьме.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90575" y="8864560"/>
            <a:ext cx="1304925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Централизация: от обычного права к государству.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90575" y="9260800"/>
            <a:ext cx="1304925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Систематизация: от актов к кодексам.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90575" y="9657040"/>
            <a:ext cx="1304925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Идеологический фактор: от религии к праву.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90575" y="10053280"/>
            <a:ext cx="1304925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Гуманизация: снижение жестокости наказаний.</a:t>
            </a:r>
            <a:endParaRPr lang="en-US" sz="16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BB0C4B-1E2E-4BC4-92E3-633B53D91D54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708327"/>
            <a:ext cx="116697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Заключение: Современность и Будущее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0615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1996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32322" y="6902410"/>
            <a:ext cx="28814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Год принятия УК РФ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739282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Постоянно дорабатывается.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870615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902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Ключевых вызова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739282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Киберпреступность, оргпреступность, коррупция.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870615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272474" y="6902410"/>
            <a:ext cx="29696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Главных приоритета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739282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Защита прав, борьба с новыми видами.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837378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Уголовное законодательство — это зеркало общества. Оно отражает его развитие и ценности. Законодательство адаптируется к новым вызовам. Защищает граждан, обеспечивает стабильность.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0621920-D0AF-47AD-8E6D-2D240F74D9F0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A6A65-FC05-4B28-9C21-C678D26267F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920875" y="4426808"/>
            <a:ext cx="10788650" cy="2198687"/>
          </a:xfrm>
        </p:spPr>
        <p:txBody>
          <a:bodyPr/>
          <a:lstStyle/>
          <a:p>
            <a:r>
              <a:rPr lang="ru-RU" sz="48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D7FD00-04BD-41AA-B8BE-DF9D818331D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233737" y="7434130"/>
            <a:ext cx="8162925" cy="14874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360" dirty="0"/>
              <a:t>Ольховский Никита</a:t>
            </a:r>
            <a:br>
              <a:rPr lang="ru-RU" sz="3360" dirty="0"/>
            </a:br>
            <a:r>
              <a:rPr lang="ru-RU" sz="3360" dirty="0"/>
              <a:t>группа ИТА-123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387CB8DA-830F-409E-9C61-D9E603C91701}"/>
              </a:ext>
            </a:extLst>
          </p:cNvPr>
          <p:cNvSpPr txBox="1">
            <a:spLocks/>
          </p:cNvSpPr>
          <p:nvPr/>
        </p:nvSpPr>
        <p:spPr>
          <a:xfrm>
            <a:off x="1828800" y="10041066"/>
            <a:ext cx="10972800" cy="944498"/>
          </a:xfrm>
          <a:prstGeom prst="rect">
            <a:avLst/>
          </a:prstGeom>
          <a:noFill/>
        </p:spPr>
        <p:txBody>
          <a:bodyPr vert="horz" lIns="109728" tIns="54864" rIns="109728" bIns="54864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160" dirty="0"/>
              <a:t>Москва</a:t>
            </a:r>
            <a:br>
              <a:rPr lang="ru-RU" sz="2160" dirty="0"/>
            </a:br>
            <a:r>
              <a:rPr lang="en-US" sz="2160" dirty="0"/>
              <a:t>2025</a:t>
            </a:r>
            <a:endParaRPr lang="ru-RU" sz="216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AE8CB8-06B6-4D36-8EA2-1D34E96E07DA}"/>
              </a:ext>
            </a:extLst>
          </p:cNvPr>
          <p:cNvSpPr txBox="1"/>
          <p:nvPr/>
        </p:nvSpPr>
        <p:spPr>
          <a:xfrm>
            <a:off x="1828800" y="230441"/>
            <a:ext cx="10972800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97280">
              <a:defRPr/>
            </a:pPr>
            <a:r>
              <a:rPr lang="ru-RU" sz="2880" dirty="0"/>
              <a:t>РГУ им. А.Н. Косыгина</a:t>
            </a:r>
          </a:p>
          <a:p>
            <a:pPr algn="ctr" defTabSz="1097280">
              <a:defRPr/>
            </a:pPr>
            <a:endParaRPr lang="ru-RU" sz="2880" dirty="0"/>
          </a:p>
          <a:p>
            <a:pPr algn="ctr" defTabSz="1097280">
              <a:defRPr/>
            </a:pPr>
            <a:endParaRPr lang="ru-RU" sz="2880" dirty="0"/>
          </a:p>
          <a:p>
            <a:pPr algn="ctr" defTabSz="1097280">
              <a:defRPr/>
            </a:pPr>
            <a:r>
              <a:rPr lang="ru-RU" sz="2880" dirty="0"/>
              <a:t>Основы правоведения и профилактика противоправных деяний</a:t>
            </a:r>
            <a:endParaRPr lang="ru-RU" sz="288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8C08F6A-BCCE-464B-84FC-F68436116CB9}"/>
              </a:ext>
            </a:extLst>
          </p:cNvPr>
          <p:cNvSpPr/>
          <p:nvPr/>
        </p:nvSpPr>
        <p:spPr>
          <a:xfrm>
            <a:off x="12649200" y="10379393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55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b="11111"/>
          <a:stretch/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0135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История уголовного законодательства в Российской Федерации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678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Уголовное законодательство — это фундамент правопорядка. Мы проанализируем ключевые этапы его развития. Проследим путь от древних обычаев до современных кодексов. Законодательство всегда отражало социальные и политические изменения.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46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Древняя Русь: "Русская Правда" (XI-XIII века)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223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9002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"Русская Правда"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3906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Первый писаный свод законов.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071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5285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Кровная месть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7754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Отменена в пользу виры.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5920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6669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Преступления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71603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Убийство, телесные повреждения, кража.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79768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17306" y="8054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Наказания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85451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штрафов ("вира", "головничество").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23AC53A-3192-4960-8952-1B9A48574F9F}"/>
              </a:ext>
            </a:extLst>
          </p:cNvPr>
          <p:cNvSpPr/>
          <p:nvPr/>
        </p:nvSpPr>
        <p:spPr>
          <a:xfrm>
            <a:off x="12649200" y="1039368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3756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Московское царство: Судебники и Соборное Уложение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5360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Судебники XV века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94133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Судебник 1497 года централизовал суд. Введены понятия "бесчестье". Судебник 1550 года усилил роль государства. Появилась смертная казнь.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5360194"/>
            <a:ext cx="43838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Соборное уложение 1649 года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59413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Первый систематизированный кодекс. Подробно регулировал государственные, имущественные преступления. Узаконил пытки, расширил виды наказаний.</a:t>
            </a:r>
            <a:endParaRPr lang="en-US" sz="17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647385F-541F-434B-A248-85F0E2B376E2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5509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Императорская Россия: Петровские и Екатерининские Реформы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312813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7446883"/>
            <a:ext cx="2926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Воинский устав 1716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7937302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Петр I ввел жестокие наказания. Появились политические преступления.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6312813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7446883"/>
            <a:ext cx="30208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"Наказ" Екатерины II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7937302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 влиянием Просвещения. Принцип соразмерности. Теоретический отказ от пыток.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6312813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7446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Противоречия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793730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Законы были разобщены. Много противоречий.</a:t>
            </a:r>
            <a:endParaRPr lang="en-US" sz="17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5590972-1A8F-4A11-8158-67F3B5F3E430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13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XIX век: Систематизация и Кодификация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3789045"/>
            <a:ext cx="30480" cy="515243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4028956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37890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38315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3866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1832 год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435733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Свод Законов Российской Империи. Первая систематизация.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577667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55367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5260" y="55792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56146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1845 год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6105049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Уложение о наказаниях уголовных и исправительных. Первый полный УК. Разделение преступлений. Сложная система наказаний.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788729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76473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76898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7725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1903 год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821567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Уголовное уложение. Более гуманное. Введено не полностью.</a:t>
            </a:r>
            <a:endParaRPr lang="en-US" sz="17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09DA4CE-1491-4545-AA36-D8580C315ED9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82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Ранний Советский Период: Революционное Право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5450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1919 год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941338"/>
            <a:ext cx="3785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Руководящие начала. Принцип "революционной целесообразности". Нет четких составов преступлений.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413944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411" y="5977414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4224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1922 год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4714994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УК РСФСР. Основа - "социальная опасность личности". Широкое судебное усмотрение. Классовый подход.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413944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307" y="5026343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6677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1926 год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7167563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УК РСФСР. Расширение "контрреволюционных преступлений". Применение принудительных работ, ссылки.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413944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4533" y="7752517"/>
            <a:ext cx="339328" cy="339328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B18F9F0-751C-4F70-84C0-5AA5C3A6BC97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407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Советский Период: От Сталинизма к "Оттепели"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985260"/>
            <a:ext cx="2173724" cy="1669852"/>
          </a:xfrm>
          <a:prstGeom prst="roundRect">
            <a:avLst>
              <a:gd name="adj" fmla="val 57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167" y="4660583"/>
            <a:ext cx="318968" cy="3189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4212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30-50-е годы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94328" y="4702493"/>
            <a:ext cx="104154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Массовые репрессии. Статья 58 УК РСФСР. "Враг народа". Внесудебные органы, ГУЛАГ, ужесточение.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80861" y="563987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sp>
        <p:nvSpPr>
          <p:cNvPr id="8" name="Shape 5"/>
          <p:cNvSpPr/>
          <p:nvPr/>
        </p:nvSpPr>
        <p:spPr>
          <a:xfrm>
            <a:off x="793790" y="576845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089" y="6262330"/>
            <a:ext cx="318968" cy="31896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5995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"Оттепель"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68171" y="6485692"/>
            <a:ext cx="73047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После 1953 года. Демократизация. Сокращение смертной казни.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54704" y="706016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sp>
        <p:nvSpPr>
          <p:cNvPr id="13" name="Shape 9"/>
          <p:cNvSpPr/>
          <p:nvPr/>
        </p:nvSpPr>
        <p:spPr>
          <a:xfrm>
            <a:off x="793790" y="718875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11" y="7864078"/>
            <a:ext cx="318968" cy="31896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74155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1958 и 1960 годы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42014" y="790598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Основы уголовного законодательства СССР. УК РСФСР 1960. Действовал до 1997 года.</a:t>
            </a:r>
            <a:endParaRPr lang="en-US" sz="175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41127DC-44B2-43E4-9CB7-79DB5039AD65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169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Постсоветская Россия: Современное Уголовное Право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58189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792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Начало 90-х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283041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Переход от идеологизированного к правовому государству.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455818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4792623"/>
            <a:ext cx="31332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Уголовный кодекс РФ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528304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1996 год. Действующий УК РФ. Принципы законности, равенства, вины, справедливости.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719589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74303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Новые составы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792075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Терроризм, экономические преступления. Гуманизация наказаний.</a:t>
            </a:r>
            <a:endParaRPr lang="en-US" sz="17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BBCBF7F-E2AD-4948-8E49-F02261559ED3}"/>
              </a:ext>
            </a:extLst>
          </p:cNvPr>
          <p:cNvSpPr/>
          <p:nvPr/>
        </p:nvSpPr>
        <p:spPr>
          <a:xfrm>
            <a:off x="12649200" y="10378440"/>
            <a:ext cx="1981200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566</Words>
  <Application>Microsoft Office PowerPoint</Application>
  <PresentationFormat>Произвольный</PresentationFormat>
  <Paragraphs>97</Paragraphs>
  <Slides>12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Inter</vt:lpstr>
      <vt:lpstr>Inter Bold</vt:lpstr>
      <vt:lpstr>Times New Roman</vt:lpstr>
      <vt:lpstr>Office Theme</vt:lpstr>
      <vt:lpstr>История уголовного законодательства в Российской Федерации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Дмитрий Филатов</cp:lastModifiedBy>
  <cp:revision>5</cp:revision>
  <dcterms:created xsi:type="dcterms:W3CDTF">2025-06-15T20:47:14Z</dcterms:created>
  <dcterms:modified xsi:type="dcterms:W3CDTF">2025-06-15T22:00:53Z</dcterms:modified>
</cp:coreProperties>
</file>